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906000" cy="6858000" type="A4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32" y="-9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____1.xlsx"/><Relationship Id="rId1" Type="http://schemas.openxmlformats.org/officeDocument/2006/relationships/image" Target="../media/image4.jpeg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ko-KR"/>
  <c:chart>
    <c:title>
      <c:tx>
        <c:rich>
          <a:bodyPr/>
          <a:lstStyle/>
          <a:p>
            <a:pPr>
              <a:defRPr sz="1800" b="1">
                <a:latin typeface="굴림" pitchFamily="50" charset="-127"/>
                <a:ea typeface="굴림" pitchFamily="50" charset="-127"/>
              </a:defRPr>
            </a:pPr>
            <a:r>
              <a:rPr lang="ko-KR" altLang="en-US" sz="1800" b="1" smtClean="0">
                <a:latin typeface="굴림" pitchFamily="50" charset="-127"/>
                <a:ea typeface="굴림" pitchFamily="50" charset="-127"/>
              </a:rPr>
              <a:t>온실가스 배출량 비교현황</a:t>
            </a:r>
            <a:endParaRPr lang="ko-KR" altLang="en-US" sz="1800" b="1" dirty="0">
              <a:latin typeface="굴림" pitchFamily="50" charset="-127"/>
              <a:ea typeface="굴림" pitchFamily="50" charset="-127"/>
            </a:endParaRPr>
          </a:p>
        </c:rich>
      </c:tx>
      <c:layout/>
      <c:spPr>
        <a:solidFill>
          <a:schemeClr val="bg1"/>
        </a:solidFill>
        <a:ln>
          <a:solidFill>
            <a:schemeClr val="tx1"/>
          </a:solidFill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c:spPr>
    </c:title>
    <c:plotArea>
      <c:layout/>
      <c:bar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총배출량</c:v>
                </c:pt>
              </c:strCache>
            </c:strRef>
          </c:tx>
          <c:spPr>
            <a:blipFill>
              <a:blip xmlns:r="http://schemas.openxmlformats.org/officeDocument/2006/relationships" r:embed="rId1"/>
              <a:tile tx="0" ty="0" sx="100000" sy="100000" flip="none" algn="tl"/>
            </a:blipFill>
          </c:spPr>
          <c:cat>
            <c:strRef>
              <c:f>Sheet1!$B$1:$E$1</c:f>
              <c:strCache>
                <c:ptCount val="4"/>
                <c:pt idx="0">
                  <c:v>2003년</c:v>
                </c:pt>
                <c:pt idx="1">
                  <c:v>2004년</c:v>
                </c:pt>
                <c:pt idx="2">
                  <c:v>2005년</c:v>
                </c:pt>
                <c:pt idx="3">
                  <c:v>2006년</c:v>
                </c:pt>
              </c:strCache>
            </c:strRef>
          </c:cat>
          <c:val>
            <c:numRef>
              <c:f>Sheet1!$B$2:$E$2</c:f>
              <c:numCache>
                <c:formatCode>0.0_ </c:formatCode>
                <c:ptCount val="4"/>
                <c:pt idx="0">
                  <c:v>582.6</c:v>
                </c:pt>
                <c:pt idx="1">
                  <c:v>590.4</c:v>
                </c:pt>
                <c:pt idx="2">
                  <c:v>594.4</c:v>
                </c:pt>
                <c:pt idx="3">
                  <c:v>599.5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순배출량</c:v>
                </c:pt>
              </c:strCache>
            </c:strRef>
          </c:tx>
          <c:dLbls>
            <c:showVal val="1"/>
          </c:dLbls>
          <c:cat>
            <c:strRef>
              <c:f>Sheet1!$B$1:$E$1</c:f>
              <c:strCache>
                <c:ptCount val="4"/>
                <c:pt idx="0">
                  <c:v>2003년</c:v>
                </c:pt>
                <c:pt idx="1">
                  <c:v>2004년</c:v>
                </c:pt>
                <c:pt idx="2">
                  <c:v>2005년</c:v>
                </c:pt>
                <c:pt idx="3">
                  <c:v>2006년</c:v>
                </c:pt>
              </c:strCache>
            </c:strRef>
          </c:cat>
          <c:val>
            <c:numRef>
              <c:f>Sheet1!$B$3:$E$3</c:f>
              <c:numCache>
                <c:formatCode>0.0_ </c:formatCode>
                <c:ptCount val="4"/>
                <c:pt idx="0">
                  <c:v>548.79999999999995</c:v>
                </c:pt>
                <c:pt idx="1">
                  <c:v>559</c:v>
                </c:pt>
                <c:pt idx="2">
                  <c:v>562.4</c:v>
                </c:pt>
                <c:pt idx="3">
                  <c:v>568.4</c:v>
                </c:pt>
              </c:numCache>
            </c:numRef>
          </c:val>
        </c:ser>
        <c:axId val="160698368"/>
        <c:axId val="160701440"/>
      </c:barChart>
      <c:catAx>
        <c:axId val="160698368"/>
        <c:scaling>
          <c:orientation val="minMax"/>
        </c:scaling>
        <c:axPos val="b"/>
        <c:tickLblPos val="nextTo"/>
        <c:crossAx val="160701440"/>
        <c:crosses val="autoZero"/>
        <c:auto val="1"/>
        <c:lblAlgn val="ctr"/>
        <c:lblOffset val="100"/>
      </c:catAx>
      <c:valAx>
        <c:axId val="160701440"/>
        <c:scaling>
          <c:orientation val="minMax"/>
          <c:max val="1000"/>
          <c:min val="0"/>
        </c:scaling>
        <c:axPos val="l"/>
        <c:majorGridlines/>
        <c:numFmt formatCode="#,##0_ " sourceLinked="0"/>
        <c:tickLblPos val="nextTo"/>
        <c:crossAx val="160698368"/>
        <c:crosses val="autoZero"/>
        <c:crossBetween val="between"/>
        <c:majorUnit val="250"/>
      </c:valAx>
      <c:dTable>
        <c:showHorzBorder val="1"/>
        <c:showVertBorder val="1"/>
        <c:showOutline val="1"/>
      </c:dTable>
      <c:spPr>
        <a:gradFill flip="none" rotWithShape="1">
          <a:gsLst>
            <a:gs pos="0">
              <a:srgbClr val="C0504D">
                <a:lumMod val="60000"/>
                <a:lumOff val="40000"/>
              </a:srgbClr>
            </a:gs>
            <a:gs pos="50000">
              <a:prstClr val="white"/>
            </a:gs>
            <a:gs pos="100000">
              <a:schemeClr val="bg1"/>
            </a:gs>
          </a:gsLst>
          <a:lin ang="16200000" scaled="1"/>
          <a:tileRect/>
        </a:gradFill>
        <a:ln>
          <a:solidFill>
            <a:schemeClr val="tx1"/>
          </a:solidFill>
        </a:ln>
      </c:spPr>
    </c:plotArea>
    <c:plotVisOnly val="1"/>
  </c:chart>
  <c:spPr>
    <a:solidFill>
      <a:schemeClr val="bg1"/>
    </a:solidFill>
    <a:ln>
      <a:solidFill>
        <a:schemeClr val="tx1"/>
      </a:solidFill>
    </a:ln>
    <a:effectLst>
      <a:outerShdw blurRad="50800" dist="38100" dir="2700000" algn="tl" rotWithShape="0">
        <a:prstClr val="black">
          <a:alpha val="40000"/>
        </a:prstClr>
      </a:outerShdw>
    </a:effectLst>
  </c:spPr>
  <c:txPr>
    <a:bodyPr/>
    <a:lstStyle/>
    <a:p>
      <a:pPr>
        <a:defRPr sz="1800">
          <a:latin typeface="굴림" pitchFamily="50" charset="-127"/>
          <a:ea typeface="굴림" pitchFamily="50" charset="-127"/>
        </a:defRPr>
      </a:pPr>
      <a:endParaRPr lang="ko-KR"/>
    </a:p>
  </c:txPr>
  <c:externalData r:id="rId2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0BEDAF-6919-4F62-B452-6B7BE48E0FAA}" type="datetimeFigureOut">
              <a:rPr lang="ko-KR" altLang="en-US" smtClean="0"/>
              <a:pPr/>
              <a:t>2012-12-11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0A51A6-A92A-4404-BD89-F11384B99AC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01787-5D90-4DBB-BF30-0D8FB24076D8}" type="datetime1">
              <a:rPr lang="ko-KR" altLang="en-US" smtClean="0"/>
              <a:pPr/>
              <a:t>2012-12-11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CD6B7-5BBA-4049-A281-9537018DB2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832C8-79F0-4EE7-AC9A-55E8DE6EBCD0}" type="datetime1">
              <a:rPr lang="ko-KR" altLang="en-US" smtClean="0"/>
              <a:pPr/>
              <a:t>2012-12-11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CD6B7-5BBA-4049-A281-9537018DB2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EF40F-4472-47EC-BD86-F24CB279E50A}" type="datetime1">
              <a:rPr lang="ko-KR" altLang="en-US" smtClean="0"/>
              <a:pPr/>
              <a:t>2012-12-11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CD6B7-5BBA-4049-A281-9537018DB2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 userDrawn="1"/>
        </p:nvSpPr>
        <p:spPr>
          <a:xfrm>
            <a:off x="7667644" y="0"/>
            <a:ext cx="2238356" cy="114298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 userDrawn="1"/>
        </p:nvSpPr>
        <p:spPr>
          <a:xfrm>
            <a:off x="0" y="0"/>
            <a:ext cx="9382156" cy="114298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3EA21-C7D2-4FA6-9F70-EE707309F90E}" type="datetime1">
              <a:rPr lang="ko-KR" altLang="en-US" smtClean="0"/>
              <a:pPr/>
              <a:t>2012-12-11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CD6B7-5BBA-4049-A281-9537018DB2A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직사각형 6"/>
          <p:cNvSpPr/>
          <p:nvPr userDrawn="1"/>
        </p:nvSpPr>
        <p:spPr>
          <a:xfrm>
            <a:off x="0" y="0"/>
            <a:ext cx="9906000" cy="10001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2406" y="0"/>
            <a:ext cx="8915400" cy="1142984"/>
          </a:xfrm>
          <a:ln>
            <a:noFill/>
          </a:ln>
        </p:spPr>
        <p:txBody>
          <a:bodyPr>
            <a:norm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pic>
        <p:nvPicPr>
          <p:cNvPr id="10" name="그림 9" descr="로고1.jpg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7C7C7E"/>
              </a:clrFrom>
              <a:clrTo>
                <a:srgbClr val="7C7C7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" y="6143644"/>
            <a:ext cx="2381231" cy="54768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537F0-5349-4591-9FC5-E64A9578FF14}" type="datetime1">
              <a:rPr lang="ko-KR" altLang="en-US" smtClean="0"/>
              <a:pPr/>
              <a:t>2012-12-11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CD6B7-5BBA-4049-A281-9537018DB2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FED92-8221-4994-B1AE-FA1385E0E6F8}" type="datetime1">
              <a:rPr lang="ko-KR" altLang="en-US" smtClean="0"/>
              <a:pPr/>
              <a:t>2012-12-11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CD6B7-5BBA-4049-A281-9537018DB2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B52D4-9803-4F79-9E31-80B36FFA1F1D}" type="datetime1">
              <a:rPr lang="ko-KR" altLang="en-US" smtClean="0"/>
              <a:pPr/>
              <a:t>2012-12-11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CD6B7-5BBA-4049-A281-9537018DB2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03AC5-83E5-4ADC-ACCF-E983783268D3}" type="datetime1">
              <a:rPr lang="ko-KR" altLang="en-US" smtClean="0"/>
              <a:pPr/>
              <a:t>2012-12-11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CD6B7-5BBA-4049-A281-9537018DB2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23520-0537-4CE8-85F2-0B525AC584D5}" type="datetime1">
              <a:rPr lang="ko-KR" altLang="en-US" smtClean="0"/>
              <a:pPr/>
              <a:t>2012-12-11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CD6B7-5BBA-4049-A281-9537018DB2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3A6DF-61DC-412E-B823-5AB9CF50D758}" type="datetime1">
              <a:rPr lang="ko-KR" altLang="en-US" smtClean="0"/>
              <a:pPr/>
              <a:t>2012-12-11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CD6B7-5BBA-4049-A281-9537018DB2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2F194-4F9F-41FA-8248-1563A5AC8C5B}" type="datetime1">
              <a:rPr lang="ko-KR" altLang="en-US" smtClean="0"/>
              <a:pPr/>
              <a:t>2012-12-11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CD6B7-5BBA-4049-A281-9537018DB2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CCF9-1440-43F0-AFA0-7809B6DEDBED}" type="datetime1">
              <a:rPr lang="ko-KR" altLang="en-US" smtClean="0"/>
              <a:pPr/>
              <a:t>2012-12-11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1CD6B7-5BBA-4049-A281-9537018DB2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Documents%20and%20Settings\as\My%20Documents\ITQ\picture\&#46041;&#50689;&#49345;.wmv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자유형 5"/>
          <p:cNvSpPr/>
          <p:nvPr/>
        </p:nvSpPr>
        <p:spPr>
          <a:xfrm flipV="1">
            <a:off x="0" y="0"/>
            <a:ext cx="9906000" cy="5000636"/>
          </a:xfrm>
          <a:custGeom>
            <a:avLst/>
            <a:gdLst>
              <a:gd name="connsiteX0" fmla="*/ 0 w 9906000"/>
              <a:gd name="connsiteY0" fmla="*/ 1928802 h 1928802"/>
              <a:gd name="connsiteX1" fmla="*/ 0 w 9906000"/>
              <a:gd name="connsiteY1" fmla="*/ 0 h 1928802"/>
              <a:gd name="connsiteX2" fmla="*/ 9906000 w 9906000"/>
              <a:gd name="connsiteY2" fmla="*/ 1928802 h 1928802"/>
              <a:gd name="connsiteX3" fmla="*/ 0 w 9906000"/>
              <a:gd name="connsiteY3" fmla="*/ 1928802 h 1928802"/>
              <a:gd name="connsiteX0" fmla="*/ 0 w 9906000"/>
              <a:gd name="connsiteY0" fmla="*/ 1928802 h 1928802"/>
              <a:gd name="connsiteX1" fmla="*/ 0 w 9906000"/>
              <a:gd name="connsiteY1" fmla="*/ 0 h 1928802"/>
              <a:gd name="connsiteX2" fmla="*/ 9906000 w 9906000"/>
              <a:gd name="connsiteY2" fmla="*/ 1928802 h 1928802"/>
              <a:gd name="connsiteX3" fmla="*/ 0 w 9906000"/>
              <a:gd name="connsiteY3" fmla="*/ 1928802 h 1928802"/>
              <a:gd name="connsiteX0" fmla="*/ 0 w 9906000"/>
              <a:gd name="connsiteY0" fmla="*/ 1928802 h 1928802"/>
              <a:gd name="connsiteX1" fmla="*/ 0 w 9906000"/>
              <a:gd name="connsiteY1" fmla="*/ 0 h 1928802"/>
              <a:gd name="connsiteX2" fmla="*/ 9906000 w 9906000"/>
              <a:gd name="connsiteY2" fmla="*/ 1928802 h 1928802"/>
              <a:gd name="connsiteX3" fmla="*/ 0 w 9906000"/>
              <a:gd name="connsiteY3" fmla="*/ 1928802 h 1928802"/>
              <a:gd name="connsiteX0" fmla="*/ 0 w 9906000"/>
              <a:gd name="connsiteY0" fmla="*/ 1928802 h 1928802"/>
              <a:gd name="connsiteX1" fmla="*/ 0 w 9906000"/>
              <a:gd name="connsiteY1" fmla="*/ 0 h 1928802"/>
              <a:gd name="connsiteX2" fmla="*/ 9906000 w 9906000"/>
              <a:gd name="connsiteY2" fmla="*/ 1928802 h 1928802"/>
              <a:gd name="connsiteX3" fmla="*/ 0 w 9906000"/>
              <a:gd name="connsiteY3" fmla="*/ 1928802 h 1928802"/>
              <a:gd name="connsiteX0" fmla="*/ 0 w 9906000"/>
              <a:gd name="connsiteY0" fmla="*/ 1928802 h 1928802"/>
              <a:gd name="connsiteX1" fmla="*/ 0 w 9906000"/>
              <a:gd name="connsiteY1" fmla="*/ 0 h 1928802"/>
              <a:gd name="connsiteX2" fmla="*/ 9906000 w 9906000"/>
              <a:gd name="connsiteY2" fmla="*/ 1928802 h 1928802"/>
              <a:gd name="connsiteX3" fmla="*/ 0 w 9906000"/>
              <a:gd name="connsiteY3" fmla="*/ 1928802 h 19288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906000" h="1928802">
                <a:moveTo>
                  <a:pt x="0" y="1928802"/>
                </a:moveTo>
                <a:lnTo>
                  <a:pt x="0" y="0"/>
                </a:lnTo>
                <a:cubicBezTo>
                  <a:pt x="3266216" y="1250368"/>
                  <a:pt x="6639914" y="1775267"/>
                  <a:pt x="9906000" y="1928802"/>
                </a:cubicBezTo>
                <a:lnTo>
                  <a:pt x="0" y="1928802"/>
                </a:lnTo>
                <a:close/>
              </a:path>
            </a:pathLst>
          </a:custGeom>
          <a:ln w="63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자유형 3"/>
          <p:cNvSpPr/>
          <p:nvPr/>
        </p:nvSpPr>
        <p:spPr>
          <a:xfrm>
            <a:off x="0" y="4143380"/>
            <a:ext cx="9906000" cy="2714620"/>
          </a:xfrm>
          <a:custGeom>
            <a:avLst/>
            <a:gdLst>
              <a:gd name="connsiteX0" fmla="*/ 0 w 9906000"/>
              <a:gd name="connsiteY0" fmla="*/ 1928802 h 1928802"/>
              <a:gd name="connsiteX1" fmla="*/ 0 w 9906000"/>
              <a:gd name="connsiteY1" fmla="*/ 0 h 1928802"/>
              <a:gd name="connsiteX2" fmla="*/ 9906000 w 9906000"/>
              <a:gd name="connsiteY2" fmla="*/ 1928802 h 1928802"/>
              <a:gd name="connsiteX3" fmla="*/ 0 w 9906000"/>
              <a:gd name="connsiteY3" fmla="*/ 1928802 h 1928802"/>
              <a:gd name="connsiteX0" fmla="*/ 0 w 9906000"/>
              <a:gd name="connsiteY0" fmla="*/ 1928802 h 1928802"/>
              <a:gd name="connsiteX1" fmla="*/ 0 w 9906000"/>
              <a:gd name="connsiteY1" fmla="*/ 0 h 1928802"/>
              <a:gd name="connsiteX2" fmla="*/ 9906000 w 9906000"/>
              <a:gd name="connsiteY2" fmla="*/ 1928802 h 1928802"/>
              <a:gd name="connsiteX3" fmla="*/ 0 w 9906000"/>
              <a:gd name="connsiteY3" fmla="*/ 1928802 h 1928802"/>
              <a:gd name="connsiteX0" fmla="*/ 0 w 9906000"/>
              <a:gd name="connsiteY0" fmla="*/ 1928802 h 1928802"/>
              <a:gd name="connsiteX1" fmla="*/ 0 w 9906000"/>
              <a:gd name="connsiteY1" fmla="*/ 0 h 1928802"/>
              <a:gd name="connsiteX2" fmla="*/ 9906000 w 9906000"/>
              <a:gd name="connsiteY2" fmla="*/ 1928802 h 1928802"/>
              <a:gd name="connsiteX3" fmla="*/ 0 w 9906000"/>
              <a:gd name="connsiteY3" fmla="*/ 1928802 h 1928802"/>
              <a:gd name="connsiteX0" fmla="*/ 0 w 9906000"/>
              <a:gd name="connsiteY0" fmla="*/ 1928802 h 1928802"/>
              <a:gd name="connsiteX1" fmla="*/ 0 w 9906000"/>
              <a:gd name="connsiteY1" fmla="*/ 0 h 1928802"/>
              <a:gd name="connsiteX2" fmla="*/ 9906000 w 9906000"/>
              <a:gd name="connsiteY2" fmla="*/ 1928802 h 1928802"/>
              <a:gd name="connsiteX3" fmla="*/ 0 w 9906000"/>
              <a:gd name="connsiteY3" fmla="*/ 1928802 h 1928802"/>
              <a:gd name="connsiteX0" fmla="*/ 0 w 9906000"/>
              <a:gd name="connsiteY0" fmla="*/ 1928802 h 1928802"/>
              <a:gd name="connsiteX1" fmla="*/ 0 w 9906000"/>
              <a:gd name="connsiteY1" fmla="*/ 0 h 1928802"/>
              <a:gd name="connsiteX2" fmla="*/ 9906000 w 9906000"/>
              <a:gd name="connsiteY2" fmla="*/ 1928802 h 1928802"/>
              <a:gd name="connsiteX3" fmla="*/ 0 w 9906000"/>
              <a:gd name="connsiteY3" fmla="*/ 1928802 h 19288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906000" h="1928802">
                <a:moveTo>
                  <a:pt x="0" y="1928802"/>
                </a:moveTo>
                <a:lnTo>
                  <a:pt x="0" y="0"/>
                </a:lnTo>
                <a:cubicBezTo>
                  <a:pt x="3266216" y="1250368"/>
                  <a:pt x="6639914" y="1775267"/>
                  <a:pt x="9906000" y="1928802"/>
                </a:cubicBezTo>
                <a:lnTo>
                  <a:pt x="0" y="1928802"/>
                </a:lnTo>
                <a:close/>
              </a:path>
            </a:pathLst>
          </a:custGeom>
          <a:ln w="6350">
            <a:solidFill>
              <a:schemeClr val="tx1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자유형 6"/>
          <p:cNvSpPr/>
          <p:nvPr/>
        </p:nvSpPr>
        <p:spPr>
          <a:xfrm flipV="1">
            <a:off x="0" y="0"/>
            <a:ext cx="9906000" cy="3214686"/>
          </a:xfrm>
          <a:custGeom>
            <a:avLst/>
            <a:gdLst>
              <a:gd name="connsiteX0" fmla="*/ 0 w 9906000"/>
              <a:gd name="connsiteY0" fmla="*/ 1928802 h 1928802"/>
              <a:gd name="connsiteX1" fmla="*/ 0 w 9906000"/>
              <a:gd name="connsiteY1" fmla="*/ 0 h 1928802"/>
              <a:gd name="connsiteX2" fmla="*/ 9906000 w 9906000"/>
              <a:gd name="connsiteY2" fmla="*/ 1928802 h 1928802"/>
              <a:gd name="connsiteX3" fmla="*/ 0 w 9906000"/>
              <a:gd name="connsiteY3" fmla="*/ 1928802 h 1928802"/>
              <a:gd name="connsiteX0" fmla="*/ 0 w 9906000"/>
              <a:gd name="connsiteY0" fmla="*/ 1928802 h 1928802"/>
              <a:gd name="connsiteX1" fmla="*/ 0 w 9906000"/>
              <a:gd name="connsiteY1" fmla="*/ 0 h 1928802"/>
              <a:gd name="connsiteX2" fmla="*/ 9906000 w 9906000"/>
              <a:gd name="connsiteY2" fmla="*/ 1928802 h 1928802"/>
              <a:gd name="connsiteX3" fmla="*/ 0 w 9906000"/>
              <a:gd name="connsiteY3" fmla="*/ 1928802 h 1928802"/>
              <a:gd name="connsiteX0" fmla="*/ 0 w 9906000"/>
              <a:gd name="connsiteY0" fmla="*/ 1928802 h 1928802"/>
              <a:gd name="connsiteX1" fmla="*/ 0 w 9906000"/>
              <a:gd name="connsiteY1" fmla="*/ 0 h 1928802"/>
              <a:gd name="connsiteX2" fmla="*/ 9906000 w 9906000"/>
              <a:gd name="connsiteY2" fmla="*/ 1928802 h 1928802"/>
              <a:gd name="connsiteX3" fmla="*/ 0 w 9906000"/>
              <a:gd name="connsiteY3" fmla="*/ 1928802 h 1928802"/>
              <a:gd name="connsiteX0" fmla="*/ 0 w 9906000"/>
              <a:gd name="connsiteY0" fmla="*/ 1928802 h 1928802"/>
              <a:gd name="connsiteX1" fmla="*/ 0 w 9906000"/>
              <a:gd name="connsiteY1" fmla="*/ 0 h 1928802"/>
              <a:gd name="connsiteX2" fmla="*/ 9906000 w 9906000"/>
              <a:gd name="connsiteY2" fmla="*/ 1928802 h 1928802"/>
              <a:gd name="connsiteX3" fmla="*/ 0 w 9906000"/>
              <a:gd name="connsiteY3" fmla="*/ 1928802 h 1928802"/>
              <a:gd name="connsiteX0" fmla="*/ 0 w 9906000"/>
              <a:gd name="connsiteY0" fmla="*/ 1928802 h 1928802"/>
              <a:gd name="connsiteX1" fmla="*/ 0 w 9906000"/>
              <a:gd name="connsiteY1" fmla="*/ 0 h 1928802"/>
              <a:gd name="connsiteX2" fmla="*/ 9906000 w 9906000"/>
              <a:gd name="connsiteY2" fmla="*/ 1928802 h 1928802"/>
              <a:gd name="connsiteX3" fmla="*/ 0 w 9906000"/>
              <a:gd name="connsiteY3" fmla="*/ 1928802 h 19288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906000" h="1928802">
                <a:moveTo>
                  <a:pt x="0" y="1928802"/>
                </a:moveTo>
                <a:lnTo>
                  <a:pt x="0" y="0"/>
                </a:lnTo>
                <a:cubicBezTo>
                  <a:pt x="3266216" y="1250368"/>
                  <a:pt x="6639914" y="1775267"/>
                  <a:pt x="9906000" y="1928802"/>
                </a:cubicBezTo>
                <a:lnTo>
                  <a:pt x="0" y="1928802"/>
                </a:lnTo>
                <a:close/>
              </a:path>
            </a:pathLst>
          </a:custGeom>
          <a:ln w="63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2381232" y="3286124"/>
            <a:ext cx="7143800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hevron">
              <a:avLst/>
            </a:prstTxWarp>
            <a:spAutoFit/>
          </a:bodyPr>
          <a:lstStyle/>
          <a:p>
            <a:pPr algn="ctr"/>
            <a:r>
              <a:rPr lang="en-US" altLang="ko-KR" sz="5400" b="1" cap="none" spc="0" dirty="0" smtClean="0">
                <a:ln w="10541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reflection blurRad="6350" stA="55000" endA="300" endPos="45500" dir="5400000" sy="-100000" algn="bl" rotWithShape="0"/>
                </a:effectLst>
              </a:rPr>
              <a:t>Climatic Change Information</a:t>
            </a:r>
            <a:endParaRPr lang="en-US" altLang="ko-KR" sz="5400" b="1" cap="none" spc="0" dirty="0">
              <a:ln w="10541" cmpd="sng">
                <a:noFill/>
                <a:prstDash val="solid"/>
              </a:ln>
              <a:solidFill>
                <a:sysClr val="windowText" lastClr="000000"/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  <p:pic>
        <p:nvPicPr>
          <p:cNvPr id="9" name="그림 8" descr="로고1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7C7C7E"/>
              </a:clrFrom>
              <a:clrTo>
                <a:srgbClr val="7C7C7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" y="214290"/>
            <a:ext cx="2952736" cy="71438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그림 13" descr="그림4.jpg"/>
          <p:cNvPicPr>
            <a:picLocks noChangeAspect="1"/>
          </p:cNvPicPr>
          <p:nvPr/>
        </p:nvPicPr>
        <p:blipFill>
          <a:blip r:embed="rId2" cstate="print"/>
          <a:srcRect l="-718" t="31707" r="53074" b="36280"/>
          <a:stretch>
            <a:fillRect/>
          </a:stretch>
        </p:blipFill>
        <p:spPr>
          <a:xfrm>
            <a:off x="6738950" y="3857628"/>
            <a:ext cx="2214578" cy="2000264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목 차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CD6B7-5BBA-4049-A281-9537018DB2AC}" type="slidenum">
              <a:rPr lang="ko-KR" altLang="en-US" smtClean="0"/>
              <a:pPr/>
              <a:t>2</a:t>
            </a:fld>
            <a:endParaRPr lang="ko-KR" altLang="en-US"/>
          </a:p>
        </p:txBody>
      </p:sp>
      <p:sp>
        <p:nvSpPr>
          <p:cNvPr id="5" name="모서리가 둥근 직사각형 4"/>
          <p:cNvSpPr/>
          <p:nvPr/>
        </p:nvSpPr>
        <p:spPr>
          <a:xfrm>
            <a:off x="1452538" y="1714488"/>
            <a:ext cx="6000792" cy="785818"/>
          </a:xfrm>
          <a:prstGeom prst="round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dirty="0" smtClean="0">
                <a:solidFill>
                  <a:schemeClr val="tx1"/>
                </a:solidFill>
                <a:latin typeface="굴림" pitchFamily="50" charset="-127"/>
                <a:ea typeface="굴림" pitchFamily="50" charset="-127"/>
              </a:rPr>
              <a:t>기후변화 요인</a:t>
            </a:r>
            <a:endParaRPr lang="ko-KR" altLang="en-US" sz="2400" dirty="0">
              <a:solidFill>
                <a:schemeClr val="tx1"/>
              </a:solidFill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6" name="모서리가 둥근 직사각형 5"/>
          <p:cNvSpPr/>
          <p:nvPr/>
        </p:nvSpPr>
        <p:spPr>
          <a:xfrm>
            <a:off x="1452538" y="2857496"/>
            <a:ext cx="6000792" cy="785818"/>
          </a:xfrm>
          <a:prstGeom prst="round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dirty="0" smtClean="0">
                <a:solidFill>
                  <a:schemeClr val="tx1"/>
                </a:solidFill>
                <a:latin typeface="굴림" pitchFamily="50" charset="-127"/>
                <a:ea typeface="굴림" pitchFamily="50" charset="-127"/>
                <a:hlinkClick r:id="rId3" action="ppaction://hlinksldjump"/>
              </a:rPr>
              <a:t>온실가스의 종류</a:t>
            </a:r>
            <a:endParaRPr lang="ko-KR" altLang="en-US" sz="2400" dirty="0">
              <a:solidFill>
                <a:schemeClr val="tx1"/>
              </a:solidFill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7" name="모서리가 둥근 직사각형 6"/>
          <p:cNvSpPr/>
          <p:nvPr/>
        </p:nvSpPr>
        <p:spPr>
          <a:xfrm>
            <a:off x="1452538" y="4000504"/>
            <a:ext cx="6000792" cy="785818"/>
          </a:xfrm>
          <a:prstGeom prst="round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dirty="0" smtClean="0">
                <a:solidFill>
                  <a:schemeClr val="tx1"/>
                </a:solidFill>
                <a:latin typeface="굴림" pitchFamily="50" charset="-127"/>
                <a:ea typeface="굴림" pitchFamily="50" charset="-127"/>
              </a:rPr>
              <a:t>국내 온실가스 배출 현황</a:t>
            </a:r>
            <a:endParaRPr lang="ko-KR" altLang="en-US" sz="2400" dirty="0">
              <a:solidFill>
                <a:schemeClr val="tx1"/>
              </a:solidFill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8" name="모서리가 둥근 직사각형 7"/>
          <p:cNvSpPr/>
          <p:nvPr/>
        </p:nvSpPr>
        <p:spPr>
          <a:xfrm>
            <a:off x="1452538" y="5143512"/>
            <a:ext cx="6000792" cy="785818"/>
          </a:xfrm>
          <a:prstGeom prst="round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dirty="0" smtClean="0">
                <a:solidFill>
                  <a:schemeClr val="tx1"/>
                </a:solidFill>
                <a:latin typeface="굴림" pitchFamily="50" charset="-127"/>
                <a:ea typeface="굴림" pitchFamily="50" charset="-127"/>
              </a:rPr>
              <a:t>기후 시스템과 지구 온난화</a:t>
            </a:r>
            <a:endParaRPr lang="ko-KR" altLang="en-US" sz="2400" dirty="0">
              <a:solidFill>
                <a:schemeClr val="tx1"/>
              </a:solidFill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9" name="아래쪽 화살표 8"/>
          <p:cNvSpPr/>
          <p:nvPr/>
        </p:nvSpPr>
        <p:spPr>
          <a:xfrm rot="19813550">
            <a:off x="1041380" y="1438045"/>
            <a:ext cx="1071570" cy="642942"/>
          </a:xfrm>
          <a:prstGeom prst="downArrow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>
              <a:solidFill>
                <a:schemeClr val="tx1"/>
              </a:solidFill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10" name="아래쪽 화살표 9"/>
          <p:cNvSpPr/>
          <p:nvPr/>
        </p:nvSpPr>
        <p:spPr>
          <a:xfrm rot="19813550">
            <a:off x="1041378" y="1438046"/>
            <a:ext cx="1071570" cy="642942"/>
          </a:xfrm>
          <a:prstGeom prst="downArrow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400" dirty="0" smtClean="0">
                <a:solidFill>
                  <a:schemeClr val="tx1"/>
                </a:solidFill>
                <a:latin typeface="굴림" pitchFamily="50" charset="-127"/>
                <a:ea typeface="굴림" pitchFamily="50" charset="-127"/>
              </a:rPr>
              <a:t>1</a:t>
            </a:r>
            <a:endParaRPr lang="ko-KR" altLang="en-US" sz="2400" dirty="0">
              <a:solidFill>
                <a:schemeClr val="tx1"/>
              </a:solidFill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11" name="아래쪽 화살표 10"/>
          <p:cNvSpPr/>
          <p:nvPr/>
        </p:nvSpPr>
        <p:spPr>
          <a:xfrm rot="19813550">
            <a:off x="1041378" y="2723929"/>
            <a:ext cx="1071570" cy="642942"/>
          </a:xfrm>
          <a:prstGeom prst="downArrow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400" dirty="0" smtClean="0">
                <a:solidFill>
                  <a:schemeClr val="tx1"/>
                </a:solidFill>
                <a:latin typeface="굴림" pitchFamily="50" charset="-127"/>
                <a:ea typeface="굴림" pitchFamily="50" charset="-127"/>
              </a:rPr>
              <a:t>2</a:t>
            </a:r>
            <a:endParaRPr lang="ko-KR" altLang="en-US" sz="2400" dirty="0">
              <a:solidFill>
                <a:schemeClr val="tx1"/>
              </a:solidFill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12" name="아래쪽 화살표 11"/>
          <p:cNvSpPr/>
          <p:nvPr/>
        </p:nvSpPr>
        <p:spPr>
          <a:xfrm rot="19813550">
            <a:off x="1041377" y="3866938"/>
            <a:ext cx="1071570" cy="642942"/>
          </a:xfrm>
          <a:prstGeom prst="downArrow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400" dirty="0" smtClean="0">
                <a:solidFill>
                  <a:schemeClr val="tx1"/>
                </a:solidFill>
                <a:latin typeface="굴림" pitchFamily="50" charset="-127"/>
                <a:ea typeface="굴림" pitchFamily="50" charset="-127"/>
              </a:rPr>
              <a:t>3</a:t>
            </a:r>
            <a:endParaRPr lang="ko-KR" altLang="en-US" sz="2400" dirty="0">
              <a:solidFill>
                <a:schemeClr val="tx1"/>
              </a:solidFill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13" name="아래쪽 화살표 12"/>
          <p:cNvSpPr/>
          <p:nvPr/>
        </p:nvSpPr>
        <p:spPr>
          <a:xfrm rot="19813550">
            <a:off x="1041377" y="5081384"/>
            <a:ext cx="1071570" cy="642942"/>
          </a:xfrm>
          <a:prstGeom prst="downArrow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400" dirty="0" smtClean="0">
                <a:solidFill>
                  <a:schemeClr val="tx1"/>
                </a:solidFill>
                <a:latin typeface="굴림" pitchFamily="50" charset="-127"/>
                <a:ea typeface="굴림" pitchFamily="50" charset="-127"/>
              </a:rPr>
              <a:t>4</a:t>
            </a:r>
            <a:endParaRPr lang="ko-KR" altLang="en-US" sz="2400" dirty="0">
              <a:solidFill>
                <a:schemeClr val="tx1"/>
              </a:solidFill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기후변화 요인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23844" y="1285860"/>
            <a:ext cx="4100510" cy="2185989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"/>
            </a:pPr>
            <a:r>
              <a:rPr lang="en-US" altLang="ko-KR" sz="2400" b="1" dirty="0" smtClean="0"/>
              <a:t>Natural causes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altLang="ko-KR" sz="1800" dirty="0" smtClean="0"/>
              <a:t>Some famous examples of atmospheric change caused by external factors</a:t>
            </a:r>
            <a:endParaRPr lang="ko-KR" altLang="en-US" sz="18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CD6B7-5BBA-4049-A281-9537018DB2AC}" type="slidenum">
              <a:rPr lang="ko-KR" altLang="en-US" smtClean="0"/>
              <a:pPr/>
              <a:t>3</a:t>
            </a:fld>
            <a:endParaRPr lang="ko-KR" altLang="en-US"/>
          </a:p>
        </p:txBody>
      </p:sp>
      <p:sp>
        <p:nvSpPr>
          <p:cNvPr id="5" name="내용 개체 틀 2"/>
          <p:cNvSpPr txBox="1">
            <a:spLocks/>
          </p:cNvSpPr>
          <p:nvPr/>
        </p:nvSpPr>
        <p:spPr>
          <a:xfrm>
            <a:off x="523844" y="3500438"/>
            <a:ext cx="4100510" cy="21859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1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"/>
              <a:tabLst/>
              <a:defRPr/>
            </a:pPr>
            <a:r>
              <a:rPr lang="ko-KR" altLang="en-US" sz="2400" b="1" dirty="0" smtClean="0"/>
              <a:t>인위적인 원인</a:t>
            </a:r>
            <a:endParaRPr kumimoji="0" lang="en-US" altLang="ko-KR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1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ko-KR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인간 활동은 대기 구성 성분에 영향을 주는 온실가스와 </a:t>
            </a:r>
            <a:r>
              <a:rPr kumimoji="0" lang="ko-KR" alt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에어로솔을</a:t>
            </a:r>
            <a:r>
              <a:rPr kumimoji="0" lang="ko-KR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생산함</a:t>
            </a:r>
            <a:endParaRPr kumimoji="0" lang="ko-KR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" name="동영상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5667380" y="2571744"/>
            <a:ext cx="2714644" cy="196419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9750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온실가스의 종류</a:t>
            </a:r>
            <a:endParaRPr lang="ko-KR" altLang="en-US" dirty="0"/>
          </a:p>
        </p:txBody>
      </p:sp>
      <p:graphicFrame>
        <p:nvGraphicFramePr>
          <p:cNvPr id="5" name="내용 개체 틀 4"/>
          <p:cNvGraphicFramePr>
            <a:graphicFrameLocks noGrp="1"/>
          </p:cNvGraphicFramePr>
          <p:nvPr>
            <p:ph idx="1"/>
          </p:nvPr>
        </p:nvGraphicFramePr>
        <p:xfrm>
          <a:off x="2196414" y="2800806"/>
          <a:ext cx="7486641" cy="29289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495547"/>
                <a:gridCol w="2495547"/>
                <a:gridCol w="2495547"/>
              </a:tblGrid>
              <a:tr h="7322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smtClean="0">
                          <a:latin typeface="굴림" pitchFamily="50" charset="-127"/>
                          <a:ea typeface="굴림" pitchFamily="50" charset="-127"/>
                        </a:rPr>
                        <a:t>화석연료 연소 시</a:t>
                      </a:r>
                      <a:endParaRPr lang="en-US" altLang="ko-KR" sz="1800" dirty="0" smtClean="0">
                        <a:latin typeface="굴림" pitchFamily="50" charset="-127"/>
                        <a:ea typeface="굴림" pitchFamily="50" charset="-127"/>
                      </a:endParaRPr>
                    </a:p>
                    <a:p>
                      <a:pPr algn="ctr" latinLnBrk="1"/>
                      <a:r>
                        <a:rPr lang="ko-KR" altLang="en-US" sz="1800" dirty="0" smtClean="0">
                          <a:latin typeface="굴림" pitchFamily="50" charset="-127"/>
                          <a:ea typeface="굴림" pitchFamily="50" charset="-127"/>
                        </a:rPr>
                        <a:t>탄소와 산소 결합</a:t>
                      </a:r>
                      <a:endParaRPr lang="ko-KR" altLang="en-US" sz="1800" dirty="0"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smtClean="0">
                          <a:latin typeface="굴림" pitchFamily="50" charset="-127"/>
                          <a:ea typeface="굴림" pitchFamily="50" charset="-127"/>
                        </a:rPr>
                        <a:t>음식물 쓰레기 부패</a:t>
                      </a:r>
                      <a:endParaRPr lang="en-US" altLang="ko-KR" sz="1800" dirty="0" smtClean="0">
                        <a:latin typeface="굴림" pitchFamily="50" charset="-127"/>
                        <a:ea typeface="굴림" pitchFamily="50" charset="-127"/>
                      </a:endParaRPr>
                    </a:p>
                    <a:p>
                      <a:pPr algn="ctr" latinLnBrk="1"/>
                      <a:r>
                        <a:rPr lang="ko-KR" altLang="en-US" sz="1800" dirty="0" smtClean="0">
                          <a:latin typeface="굴림" pitchFamily="50" charset="-127"/>
                          <a:ea typeface="굴림" pitchFamily="50" charset="-127"/>
                        </a:rPr>
                        <a:t>가축의 배설물</a:t>
                      </a:r>
                      <a:endParaRPr lang="ko-KR" altLang="en-US" sz="1800" dirty="0"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smtClean="0">
                          <a:latin typeface="굴림" pitchFamily="50" charset="-127"/>
                          <a:ea typeface="굴림" pitchFamily="50" charset="-127"/>
                        </a:rPr>
                        <a:t>석탄 채광 시</a:t>
                      </a:r>
                      <a:endParaRPr lang="en-US" altLang="ko-KR" sz="1800" dirty="0" smtClean="0">
                        <a:latin typeface="굴림" pitchFamily="50" charset="-127"/>
                        <a:ea typeface="굴림" pitchFamily="50" charset="-127"/>
                      </a:endParaRPr>
                    </a:p>
                    <a:p>
                      <a:pPr algn="ctr" latinLnBrk="1"/>
                      <a:r>
                        <a:rPr lang="ko-KR" altLang="en-US" sz="1800" dirty="0" smtClean="0">
                          <a:latin typeface="굴림" pitchFamily="50" charset="-127"/>
                          <a:ea typeface="굴림" pitchFamily="50" charset="-127"/>
                        </a:rPr>
                        <a:t>연료 고온 연소 시</a:t>
                      </a:r>
                      <a:endParaRPr lang="ko-KR" altLang="en-US" sz="1800" dirty="0"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7322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smtClean="0">
                          <a:latin typeface="굴림" pitchFamily="50" charset="-127"/>
                          <a:ea typeface="굴림" pitchFamily="50" charset="-127"/>
                        </a:rPr>
                        <a:t>온실가스 전체 중 </a:t>
                      </a:r>
                      <a:r>
                        <a:rPr lang="en-US" altLang="ko-KR" sz="1800" dirty="0" smtClean="0">
                          <a:latin typeface="굴림" pitchFamily="50" charset="-127"/>
                          <a:ea typeface="굴림" pitchFamily="50" charset="-127"/>
                        </a:rPr>
                        <a:t>80% </a:t>
                      </a:r>
                      <a:r>
                        <a:rPr lang="ko-KR" altLang="en-US" sz="1800" dirty="0" smtClean="0">
                          <a:latin typeface="굴림" pitchFamily="50" charset="-127"/>
                          <a:ea typeface="굴림" pitchFamily="50" charset="-127"/>
                        </a:rPr>
                        <a:t>차지</a:t>
                      </a:r>
                      <a:endParaRPr lang="ko-KR" altLang="en-US" sz="1800" dirty="0"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smtClean="0">
                          <a:latin typeface="굴림" pitchFamily="50" charset="-127"/>
                          <a:ea typeface="굴림" pitchFamily="50" charset="-127"/>
                        </a:rPr>
                        <a:t>단위당 온실효과가</a:t>
                      </a:r>
                      <a:endParaRPr lang="en-US" altLang="ko-KR" sz="1800" dirty="0" smtClean="0">
                        <a:latin typeface="굴림" pitchFamily="50" charset="-127"/>
                        <a:ea typeface="굴림" pitchFamily="50" charset="-127"/>
                      </a:endParaRPr>
                    </a:p>
                    <a:p>
                      <a:pPr algn="ctr" latinLnBrk="1"/>
                      <a:r>
                        <a:rPr lang="ko-KR" altLang="en-US" sz="1800" dirty="0" smtClean="0">
                          <a:latin typeface="굴림" pitchFamily="50" charset="-127"/>
                          <a:ea typeface="굴림" pitchFamily="50" charset="-127"/>
                        </a:rPr>
                        <a:t>이산화탄소의 </a:t>
                      </a:r>
                      <a:r>
                        <a:rPr lang="en-US" altLang="ko-KR" sz="1800" dirty="0" smtClean="0">
                          <a:latin typeface="굴림" pitchFamily="50" charset="-127"/>
                          <a:ea typeface="굴림" pitchFamily="50" charset="-127"/>
                        </a:rPr>
                        <a:t>20</a:t>
                      </a:r>
                      <a:r>
                        <a:rPr lang="ko-KR" altLang="en-US" sz="1800" dirty="0" smtClean="0">
                          <a:latin typeface="굴림" pitchFamily="50" charset="-127"/>
                          <a:ea typeface="굴림" pitchFamily="50" charset="-127"/>
                        </a:rPr>
                        <a:t>배</a:t>
                      </a:r>
                      <a:endParaRPr lang="ko-KR" altLang="en-US" sz="1800" dirty="0"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smtClean="0">
                          <a:latin typeface="굴림" pitchFamily="50" charset="-127"/>
                          <a:ea typeface="굴림" pitchFamily="50" charset="-127"/>
                        </a:rPr>
                        <a:t>무색</a:t>
                      </a:r>
                      <a:r>
                        <a:rPr lang="en-US" altLang="ko-KR" sz="1800" dirty="0" smtClean="0">
                          <a:latin typeface="굴림" pitchFamily="50" charset="-127"/>
                          <a:ea typeface="굴림" pitchFamily="50" charset="-127"/>
                        </a:rPr>
                        <a:t>/</a:t>
                      </a:r>
                      <a:r>
                        <a:rPr lang="ko-KR" altLang="en-US" sz="1800" dirty="0" smtClean="0">
                          <a:latin typeface="굴림" pitchFamily="50" charset="-127"/>
                          <a:ea typeface="굴림" pitchFamily="50" charset="-127"/>
                        </a:rPr>
                        <a:t>웃음가스</a:t>
                      </a:r>
                      <a:endParaRPr lang="en-US" altLang="ko-KR" sz="1800" dirty="0" smtClean="0">
                        <a:latin typeface="굴림" pitchFamily="50" charset="-127"/>
                        <a:ea typeface="굴림" pitchFamily="50" charset="-127"/>
                      </a:endParaRPr>
                    </a:p>
                    <a:p>
                      <a:pPr algn="ctr" latinLnBrk="1"/>
                      <a:r>
                        <a:rPr lang="ko-KR" altLang="en-US" sz="1800" dirty="0" smtClean="0">
                          <a:latin typeface="굴림" pitchFamily="50" charset="-127"/>
                          <a:ea typeface="굴림" pitchFamily="50" charset="-127"/>
                        </a:rPr>
                        <a:t>외과수술 마취제</a:t>
                      </a:r>
                      <a:endParaRPr lang="ko-KR" altLang="en-US" sz="1800" dirty="0"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7322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smtClean="0">
                          <a:latin typeface="굴림" pitchFamily="50" charset="-127"/>
                          <a:ea typeface="굴림" pitchFamily="50" charset="-127"/>
                        </a:rPr>
                        <a:t>수소불화탄소</a:t>
                      </a:r>
                      <a:endParaRPr lang="en-US" altLang="ko-KR" sz="1800" dirty="0" smtClean="0">
                        <a:latin typeface="굴림" pitchFamily="50" charset="-127"/>
                        <a:ea typeface="굴림" pitchFamily="50" charset="-127"/>
                      </a:endParaRPr>
                    </a:p>
                    <a:p>
                      <a:pPr algn="ctr" latinLnBrk="1"/>
                      <a:r>
                        <a:rPr lang="en-US" altLang="ko-KR" sz="1800" dirty="0" smtClean="0"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lang="ko-KR" altLang="en-US" sz="1800" dirty="0" smtClean="0">
                          <a:latin typeface="굴림" pitchFamily="50" charset="-127"/>
                          <a:ea typeface="굴림" pitchFamily="50" charset="-127"/>
                        </a:rPr>
                        <a:t>냉장고에어컨냉매</a:t>
                      </a:r>
                      <a:r>
                        <a:rPr lang="en-US" altLang="ko-KR" sz="1800" dirty="0" smtClean="0"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  <a:endParaRPr lang="ko-KR" altLang="en-US" sz="1800" dirty="0"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err="1" smtClean="0">
                          <a:latin typeface="굴림" pitchFamily="50" charset="-127"/>
                          <a:ea typeface="굴림" pitchFamily="50" charset="-127"/>
                        </a:rPr>
                        <a:t>과불화탄소</a:t>
                      </a:r>
                      <a:endParaRPr lang="en-US" altLang="ko-KR" sz="1800" dirty="0" smtClean="0">
                        <a:latin typeface="굴림" pitchFamily="50" charset="-127"/>
                        <a:ea typeface="굴림" pitchFamily="50" charset="-127"/>
                      </a:endParaRPr>
                    </a:p>
                    <a:p>
                      <a:pPr algn="ctr" latinLnBrk="1"/>
                      <a:r>
                        <a:rPr lang="en-US" altLang="ko-KR" sz="1800" dirty="0" smtClean="0"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lang="ko-KR" altLang="en-US" sz="1800" dirty="0" smtClean="0">
                          <a:latin typeface="굴림" pitchFamily="50" charset="-127"/>
                          <a:ea typeface="굴림" pitchFamily="50" charset="-127"/>
                        </a:rPr>
                        <a:t>도금산업의 세정용</a:t>
                      </a:r>
                      <a:r>
                        <a:rPr lang="en-US" altLang="ko-KR" sz="1800" dirty="0" smtClean="0"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  <a:endParaRPr lang="ko-KR" altLang="en-US" sz="1800" dirty="0"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err="1" smtClean="0">
                          <a:latin typeface="굴림" pitchFamily="50" charset="-127"/>
                          <a:ea typeface="굴림" pitchFamily="50" charset="-127"/>
                        </a:rPr>
                        <a:t>육불화황</a:t>
                      </a:r>
                      <a:endParaRPr lang="en-US" altLang="ko-KR" sz="1800" dirty="0" smtClean="0">
                        <a:latin typeface="굴림" pitchFamily="50" charset="-127"/>
                        <a:ea typeface="굴림" pitchFamily="50" charset="-127"/>
                      </a:endParaRPr>
                    </a:p>
                    <a:p>
                      <a:pPr algn="ctr" latinLnBrk="1"/>
                      <a:r>
                        <a:rPr lang="en-US" altLang="ko-KR" sz="1800" dirty="0" smtClean="0"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lang="ko-KR" altLang="en-US" sz="1800" dirty="0" smtClean="0">
                          <a:latin typeface="굴림" pitchFamily="50" charset="-127"/>
                          <a:ea typeface="굴림" pitchFamily="50" charset="-127"/>
                        </a:rPr>
                        <a:t>전기제품 절연체</a:t>
                      </a:r>
                      <a:r>
                        <a:rPr lang="en-US" altLang="ko-KR" sz="1800" dirty="0" smtClean="0"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732240"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smtClean="0">
                          <a:latin typeface="굴림" pitchFamily="50" charset="-127"/>
                          <a:ea typeface="굴림" pitchFamily="50" charset="-127"/>
                        </a:rPr>
                        <a:t>대기를 구성하는 기체들 중 온실효과를 일으키는 기체</a:t>
                      </a:r>
                      <a:endParaRPr lang="en-US" altLang="ko-KR" sz="1800" dirty="0" smtClean="0">
                        <a:latin typeface="굴림" pitchFamily="50" charset="-127"/>
                        <a:ea typeface="굴림" pitchFamily="50" charset="-127"/>
                      </a:endParaRPr>
                    </a:p>
                    <a:p>
                      <a:pPr algn="ctr" latinLnBrk="1"/>
                      <a:r>
                        <a:rPr lang="ko-KR" altLang="en-US" sz="1800" dirty="0" smtClean="0">
                          <a:latin typeface="굴림" pitchFamily="50" charset="-127"/>
                          <a:ea typeface="굴림" pitchFamily="50" charset="-127"/>
                        </a:rPr>
                        <a:t>제</a:t>
                      </a:r>
                      <a:r>
                        <a:rPr lang="en-US" altLang="ko-KR" sz="1800" dirty="0" smtClean="0">
                          <a:latin typeface="굴림" pitchFamily="50" charset="-127"/>
                          <a:ea typeface="굴림" pitchFamily="50" charset="-127"/>
                        </a:rPr>
                        <a:t>3</a:t>
                      </a:r>
                      <a:r>
                        <a:rPr lang="ko-KR" altLang="en-US" sz="1800" dirty="0" smtClean="0">
                          <a:latin typeface="굴림" pitchFamily="50" charset="-127"/>
                          <a:ea typeface="굴림" pitchFamily="50" charset="-127"/>
                        </a:rPr>
                        <a:t>차 당사국총회에서 </a:t>
                      </a:r>
                      <a:r>
                        <a:rPr lang="en-US" altLang="ko-KR" sz="1800" dirty="0" smtClean="0">
                          <a:latin typeface="굴림" pitchFamily="50" charset="-127"/>
                          <a:ea typeface="굴림" pitchFamily="50" charset="-127"/>
                        </a:rPr>
                        <a:t>6</a:t>
                      </a:r>
                      <a:r>
                        <a:rPr lang="ko-KR" altLang="en-US" sz="1800" dirty="0" smtClean="0">
                          <a:latin typeface="굴림" pitchFamily="50" charset="-127"/>
                          <a:ea typeface="굴림" pitchFamily="50" charset="-127"/>
                        </a:rPr>
                        <a:t>대 온실효과로 지정</a:t>
                      </a:r>
                      <a:endParaRPr lang="ko-KR" altLang="en-US" sz="1800" dirty="0"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CD6B7-5BBA-4049-A281-9537018DB2AC}" type="slidenum">
              <a:rPr lang="ko-KR" altLang="en-US" smtClean="0"/>
              <a:pPr/>
              <a:t>4</a:t>
            </a:fld>
            <a:endParaRPr lang="ko-KR" altLang="en-US"/>
          </a:p>
        </p:txBody>
      </p:sp>
      <p:sp>
        <p:nvSpPr>
          <p:cNvPr id="6" name="모서리가 둥근 직사각형 5"/>
          <p:cNvSpPr/>
          <p:nvPr/>
        </p:nvSpPr>
        <p:spPr>
          <a:xfrm>
            <a:off x="238092" y="2857496"/>
            <a:ext cx="1857388" cy="571504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3175"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err="1" smtClean="0">
                <a:solidFill>
                  <a:schemeClr val="tx1"/>
                </a:solidFill>
                <a:latin typeface="굴림" pitchFamily="50" charset="-127"/>
                <a:ea typeface="굴림" pitchFamily="50" charset="-127"/>
              </a:rPr>
              <a:t>배출원</a:t>
            </a:r>
            <a:endParaRPr lang="ko-KR" altLang="en-US" dirty="0">
              <a:solidFill>
                <a:schemeClr val="tx1"/>
              </a:solidFill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7" name="모서리가 둥근 직사각형 6"/>
          <p:cNvSpPr/>
          <p:nvPr/>
        </p:nvSpPr>
        <p:spPr>
          <a:xfrm>
            <a:off x="238092" y="3595689"/>
            <a:ext cx="1857388" cy="571504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3175"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>
                <a:solidFill>
                  <a:schemeClr val="tx1"/>
                </a:solidFill>
                <a:latin typeface="굴림" pitchFamily="50" charset="-127"/>
                <a:ea typeface="굴림" pitchFamily="50" charset="-127"/>
              </a:rPr>
              <a:t>특징</a:t>
            </a:r>
            <a:endParaRPr lang="ko-KR" altLang="en-US" dirty="0">
              <a:solidFill>
                <a:schemeClr val="tx1"/>
              </a:solidFill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8" name="모서리가 둥근 직사각형 7"/>
          <p:cNvSpPr/>
          <p:nvPr/>
        </p:nvSpPr>
        <p:spPr>
          <a:xfrm>
            <a:off x="238092" y="4333882"/>
            <a:ext cx="1857388" cy="571504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3175"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>
                <a:solidFill>
                  <a:schemeClr val="tx1"/>
                </a:solidFill>
                <a:latin typeface="굴림" pitchFamily="50" charset="-127"/>
                <a:ea typeface="굴림" pitchFamily="50" charset="-127"/>
              </a:rPr>
              <a:t>기타</a:t>
            </a:r>
            <a:endParaRPr lang="en-US" altLang="ko-KR" dirty="0" smtClean="0">
              <a:solidFill>
                <a:schemeClr val="tx1"/>
              </a:solidFill>
              <a:latin typeface="굴림" pitchFamily="50" charset="-127"/>
              <a:ea typeface="굴림" pitchFamily="50" charset="-127"/>
            </a:endParaRPr>
          </a:p>
          <a:p>
            <a:pPr algn="ctr"/>
            <a:r>
              <a:rPr lang="ko-KR" altLang="en-US" dirty="0" smtClean="0">
                <a:solidFill>
                  <a:schemeClr val="tx1"/>
                </a:solidFill>
                <a:latin typeface="굴림" pitchFamily="50" charset="-127"/>
                <a:ea typeface="굴림" pitchFamily="50" charset="-127"/>
              </a:rPr>
              <a:t>온실가스</a:t>
            </a:r>
            <a:endParaRPr lang="ko-KR" altLang="en-US" dirty="0">
              <a:solidFill>
                <a:schemeClr val="tx1"/>
              </a:solidFill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9" name="모서리가 둥근 직사각형 8"/>
          <p:cNvSpPr/>
          <p:nvPr/>
        </p:nvSpPr>
        <p:spPr>
          <a:xfrm>
            <a:off x="238092" y="5072074"/>
            <a:ext cx="1857388" cy="571504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3175"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>
                <a:solidFill>
                  <a:schemeClr val="tx1"/>
                </a:solidFill>
                <a:latin typeface="굴림" pitchFamily="50" charset="-127"/>
                <a:ea typeface="굴림" pitchFamily="50" charset="-127"/>
              </a:rPr>
              <a:t>온실가스란</a:t>
            </a:r>
            <a:endParaRPr lang="ko-KR" altLang="en-US" dirty="0">
              <a:solidFill>
                <a:schemeClr val="tx1"/>
              </a:solidFill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2381232" y="1500174"/>
            <a:ext cx="2143140" cy="928694"/>
          </a:xfrm>
          <a:prstGeom prst="rect">
            <a:avLst/>
          </a:prstGeom>
          <a:solidFill>
            <a:srgbClr val="00B05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11" name="순서도: 문서 10"/>
          <p:cNvSpPr/>
          <p:nvPr/>
        </p:nvSpPr>
        <p:spPr>
          <a:xfrm>
            <a:off x="2381232" y="1500174"/>
            <a:ext cx="2143140" cy="785818"/>
          </a:xfrm>
          <a:prstGeom prst="flowChartDocument">
            <a:avLst/>
          </a:prstGeom>
          <a:solidFill>
            <a:srgbClr val="FFC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>
                <a:solidFill>
                  <a:schemeClr val="tx1"/>
                </a:solidFill>
                <a:latin typeface="굴림" pitchFamily="50" charset="-127"/>
                <a:ea typeface="굴림" pitchFamily="50" charset="-127"/>
              </a:rPr>
              <a:t>이산화탄소</a:t>
            </a:r>
            <a:endParaRPr lang="ko-KR" altLang="en-US" dirty="0">
              <a:solidFill>
                <a:schemeClr val="tx1"/>
              </a:solidFill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4810124" y="1500174"/>
            <a:ext cx="2143140" cy="928694"/>
          </a:xfrm>
          <a:prstGeom prst="rect">
            <a:avLst/>
          </a:prstGeom>
          <a:solidFill>
            <a:srgbClr val="00B05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13" name="순서도: 문서 12"/>
          <p:cNvSpPr/>
          <p:nvPr/>
        </p:nvSpPr>
        <p:spPr>
          <a:xfrm>
            <a:off x="4810124" y="1500174"/>
            <a:ext cx="2143140" cy="785818"/>
          </a:xfrm>
          <a:prstGeom prst="flowChartDocument">
            <a:avLst/>
          </a:prstGeom>
          <a:solidFill>
            <a:srgbClr val="FFC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>
                <a:solidFill>
                  <a:schemeClr val="tx1"/>
                </a:solidFill>
                <a:latin typeface="굴림" pitchFamily="50" charset="-127"/>
                <a:ea typeface="굴림" pitchFamily="50" charset="-127"/>
              </a:rPr>
              <a:t>메탄</a:t>
            </a:r>
            <a:endParaRPr lang="ko-KR" altLang="en-US" dirty="0">
              <a:solidFill>
                <a:schemeClr val="tx1"/>
              </a:solidFill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7310454" y="1500174"/>
            <a:ext cx="2143140" cy="928694"/>
          </a:xfrm>
          <a:prstGeom prst="rect">
            <a:avLst/>
          </a:prstGeom>
          <a:solidFill>
            <a:srgbClr val="00B05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15" name="순서도: 문서 14"/>
          <p:cNvSpPr/>
          <p:nvPr/>
        </p:nvSpPr>
        <p:spPr>
          <a:xfrm>
            <a:off x="7310454" y="1500174"/>
            <a:ext cx="2143140" cy="785818"/>
          </a:xfrm>
          <a:prstGeom prst="flowChartDocument">
            <a:avLst/>
          </a:prstGeom>
          <a:solidFill>
            <a:srgbClr val="FFC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>
                <a:solidFill>
                  <a:schemeClr val="tx1"/>
                </a:solidFill>
                <a:latin typeface="굴림" pitchFamily="50" charset="-127"/>
                <a:ea typeface="굴림" pitchFamily="50" charset="-127"/>
              </a:rPr>
              <a:t>이산화질소</a:t>
            </a:r>
            <a:endParaRPr lang="ko-KR" altLang="en-US" dirty="0">
              <a:solidFill>
                <a:schemeClr val="tx1"/>
              </a:solidFill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국내 온실가스 배출 현황</a:t>
            </a:r>
            <a:endParaRPr lang="ko-KR" altLang="en-US" dirty="0"/>
          </a:p>
        </p:txBody>
      </p:sp>
      <p:graphicFrame>
        <p:nvGraphicFramePr>
          <p:cNvPr id="5" name="내용 개체 틀 4"/>
          <p:cNvGraphicFramePr>
            <a:graphicFrameLocks noGrp="1"/>
          </p:cNvGraphicFramePr>
          <p:nvPr>
            <p:ph idx="1"/>
          </p:nvPr>
        </p:nvGraphicFramePr>
        <p:xfrm>
          <a:off x="495300" y="1600200"/>
          <a:ext cx="89154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CD6B7-5BBA-4049-A281-9537018DB2AC}" type="slidenum">
              <a:rPr lang="ko-KR" altLang="en-US" smtClean="0"/>
              <a:pPr/>
              <a:t>5</a:t>
            </a:fld>
            <a:endParaRPr lang="ko-KR" altLang="en-US"/>
          </a:p>
        </p:txBody>
      </p:sp>
      <p:sp>
        <p:nvSpPr>
          <p:cNvPr id="6" name="모서리가 둥근 직사각형 5"/>
          <p:cNvSpPr/>
          <p:nvPr/>
        </p:nvSpPr>
        <p:spPr>
          <a:xfrm>
            <a:off x="4381496" y="2327934"/>
            <a:ext cx="2286016" cy="500066"/>
          </a:xfrm>
          <a:prstGeom prst="roundRect">
            <a:avLst>
              <a:gd name="adj" fmla="val 50000"/>
            </a:avLst>
          </a:prstGeom>
          <a:solidFill>
            <a:srgbClr val="0070C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>
                <a:solidFill>
                  <a:schemeClr val="tx1"/>
                </a:solidFill>
                <a:latin typeface="굴림" pitchFamily="50" charset="-127"/>
                <a:ea typeface="굴림" pitchFamily="50" charset="-127"/>
              </a:rPr>
              <a:t>배출량 증가 추세</a:t>
            </a:r>
            <a:endParaRPr lang="ko-KR" altLang="en-US" dirty="0">
              <a:solidFill>
                <a:schemeClr val="tx1"/>
              </a:solidFill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CD6B7-5BBA-4049-A281-9537018DB2AC}" type="slidenum">
              <a:rPr lang="ko-KR" altLang="en-US" smtClean="0"/>
              <a:pPr/>
              <a:t>6</a:t>
            </a:fld>
            <a:endParaRPr lang="ko-KR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135</Words>
  <Application>Microsoft Office PowerPoint</Application>
  <PresentationFormat>A4 용지(210x297mm)</PresentationFormat>
  <Paragraphs>51</Paragraphs>
  <Slides>6</Slides>
  <Notes>0</Notes>
  <HiddenSlides>0</HiddenSlides>
  <MMClips>1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슬라이드 1</vt:lpstr>
      <vt:lpstr>목 차</vt:lpstr>
      <vt:lpstr>기후변화 요인</vt:lpstr>
      <vt:lpstr>온실가스의 종류</vt:lpstr>
      <vt:lpstr>국내 온실가스 배출 현황</vt:lpstr>
      <vt:lpstr>슬라이드 6</vt:lpstr>
    </vt:vector>
  </TitlesOfParts>
  <Company>Samsung Electronics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SEC</dc:creator>
  <cp:lastModifiedBy>SEC</cp:lastModifiedBy>
  <cp:revision>12</cp:revision>
  <dcterms:created xsi:type="dcterms:W3CDTF">2012-12-06T06:45:25Z</dcterms:created>
  <dcterms:modified xsi:type="dcterms:W3CDTF">2012-12-11T06:41:23Z</dcterms:modified>
</cp:coreProperties>
</file>